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4"/>
  </p:notesMasterIdLst>
  <p:sldIdLst>
    <p:sldId id="256" r:id="rId2"/>
    <p:sldId id="257" r:id="rId3"/>
    <p:sldId id="267" r:id="rId4"/>
    <p:sldId id="259" r:id="rId5"/>
    <p:sldId id="260" r:id="rId6"/>
    <p:sldId id="261" r:id="rId7"/>
    <p:sldId id="262" r:id="rId8"/>
    <p:sldId id="263" r:id="rId9"/>
    <p:sldId id="271" r:id="rId10"/>
    <p:sldId id="266"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gs, Michael" initials="BM" lastIdx="1" clrIdx="0">
    <p:extLst>
      <p:ext uri="{19B8F6BF-5375-455C-9EA6-DF929625EA0E}">
        <p15:presenceInfo xmlns:p15="http://schemas.microsoft.com/office/powerpoint/2012/main" userId="S::mbriggs@mba.org::04a97347-d650-4d22-a2fd-39c1c0f23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4" d="100"/>
          <a:sy n="64" d="100"/>
        </p:scale>
        <p:origin x="758"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89F9B-29D4-4DF4-A872-C44ECCBE8C05}" type="datetimeFigureOut">
              <a:rPr lang="en-US" smtClean="0"/>
              <a:t>4/19/2022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8E057-3DC4-4D37-B3AB-4FD163F990B7}" type="slidenum">
              <a:rPr lang="en-US" smtClean="0"/>
              <a:t>‹#›</a:t>
            </a:fld>
            <a:endParaRPr lang="en-US" dirty="0"/>
          </a:p>
        </p:txBody>
      </p:sp>
    </p:spTree>
    <p:extLst>
      <p:ext uri="{BB962C8B-B14F-4D97-AF65-F5344CB8AC3E}">
        <p14:creationId xmlns:p14="http://schemas.microsoft.com/office/powerpoint/2010/main" val="11207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4465D-3641-442C-A987-083EDF92E0C5}"/>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145999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12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55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a:extLst>
              <a:ext uri="{FF2B5EF4-FFF2-40B4-BE49-F238E27FC236}">
                <a16:creationId xmlns:a16="http://schemas.microsoft.com/office/drawing/2014/main" id="{9BE95A7D-D6AB-4078-94EF-41E83DC0B6A3}"/>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168527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D7430EF-762D-47DF-B199-C465511E5E9D}"/>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362535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2" name="TextBox 1">
            <a:extLst>
              <a:ext uri="{FF2B5EF4-FFF2-40B4-BE49-F238E27FC236}">
                <a16:creationId xmlns:a16="http://schemas.microsoft.com/office/drawing/2014/main" id="{C2BC1115-C614-4FB2-994C-0EA801D9D3A3}"/>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26849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2" name="TextBox 1">
            <a:extLst>
              <a:ext uri="{FF2B5EF4-FFF2-40B4-BE49-F238E27FC236}">
                <a16:creationId xmlns:a16="http://schemas.microsoft.com/office/drawing/2014/main" id="{17657EF7-522F-462D-BEE4-6ED498C4ED98}"/>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428408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a:extLst>
              <a:ext uri="{FF2B5EF4-FFF2-40B4-BE49-F238E27FC236}">
                <a16:creationId xmlns:a16="http://schemas.microsoft.com/office/drawing/2014/main" id="{C4409C8B-EAF9-415A-A271-D46F5BF1EF47}"/>
              </a:ext>
            </a:extLst>
          </p:cNvPr>
          <p:cNvSpPr txBox="1"/>
          <p:nvPr userDrawn="1"/>
        </p:nvSpPr>
        <p:spPr>
          <a:xfrm>
            <a:off x="171240" y="6426695"/>
            <a:ext cx="4324350" cy="369332"/>
          </a:xfrm>
          <a:prstGeom prst="rect">
            <a:avLst/>
          </a:prstGeom>
          <a:noFill/>
        </p:spPr>
        <p:txBody>
          <a:bodyPr wrap="square" rtlCol="0">
            <a:spAutoFit/>
          </a:bodyPr>
          <a:lstStyle/>
          <a:p>
            <a:r>
              <a:rPr lang="en-US" dirty="0">
                <a:solidFill>
                  <a:schemeClr val="bg1"/>
                </a:solidFill>
              </a:rPr>
              <a:t>Men As Allies: A Conversation</a:t>
            </a:r>
          </a:p>
        </p:txBody>
      </p:sp>
    </p:spTree>
    <p:extLst>
      <p:ext uri="{BB962C8B-B14F-4D97-AF65-F5344CB8AC3E}">
        <p14:creationId xmlns:p14="http://schemas.microsoft.com/office/powerpoint/2010/main" val="380553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4/19/2022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582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FFFFFF"/>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4/19/2022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
        <p:nvSpPr>
          <p:cNvPr id="11" name="TextBox 10">
            <a:extLst>
              <a:ext uri="{FF2B5EF4-FFF2-40B4-BE49-F238E27FC236}">
                <a16:creationId xmlns:a16="http://schemas.microsoft.com/office/drawing/2014/main" id="{679B2EDA-339E-44E6-AB31-763B07B03FCC}"/>
              </a:ext>
            </a:extLst>
          </p:cNvPr>
          <p:cNvSpPr txBox="1"/>
          <p:nvPr userDrawn="1"/>
        </p:nvSpPr>
        <p:spPr>
          <a:xfrm>
            <a:off x="444798" y="6426695"/>
            <a:ext cx="3212802" cy="369332"/>
          </a:xfrm>
          <a:prstGeom prst="rect">
            <a:avLst/>
          </a:prstGeom>
          <a:noFill/>
        </p:spPr>
        <p:txBody>
          <a:bodyPr wrap="square" rtlCol="0">
            <a:spAutoFit/>
          </a:bodyPr>
          <a:lstStyle/>
          <a:p>
            <a:pPr algn="l"/>
            <a:r>
              <a:rPr lang="en-US" dirty="0">
                <a:solidFill>
                  <a:schemeClr val="bg1"/>
                </a:solidFill>
              </a:rPr>
              <a:t>Men As Allies: A Conversation</a:t>
            </a:r>
          </a:p>
        </p:txBody>
      </p:sp>
    </p:spTree>
    <p:extLst>
      <p:ext uri="{BB962C8B-B14F-4D97-AF65-F5344CB8AC3E}">
        <p14:creationId xmlns:p14="http://schemas.microsoft.com/office/powerpoint/2010/main" val="369503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968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4/19/2022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22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llrisedc.or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92">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5" name="Straight Connector 94">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7" name="Rectangle 96">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F91CF-AE37-4681-83AC-2A7A6258350F}"/>
              </a:ext>
            </a:extLst>
          </p:cNvPr>
          <p:cNvSpPr>
            <a:spLocks noGrp="1"/>
          </p:cNvSpPr>
          <p:nvPr>
            <p:ph type="ctrTitle" idx="4294967295"/>
          </p:nvPr>
        </p:nvSpPr>
        <p:spPr>
          <a:xfrm>
            <a:off x="5144679" y="634946"/>
            <a:ext cx="6405063" cy="1450757"/>
          </a:xfrm>
        </p:spPr>
        <p:txBody>
          <a:bodyPr vert="horz" lIns="91440" tIns="45720" rIns="91440" bIns="45720" rtlCol="0" anchor="b">
            <a:normAutofit/>
          </a:bodyPr>
          <a:lstStyle/>
          <a:p>
            <a:br>
              <a:rPr lang="en-US" sz="1600" dirty="0"/>
            </a:br>
            <a:br>
              <a:rPr lang="en-US" sz="1600" dirty="0"/>
            </a:br>
            <a:br>
              <a:rPr lang="en-US" sz="1600" dirty="0"/>
            </a:br>
            <a:br>
              <a:rPr lang="en-US" sz="1600" dirty="0"/>
            </a:br>
            <a:br>
              <a:rPr lang="en-US" sz="1600" dirty="0"/>
            </a:br>
            <a:endParaRPr lang="en-US" sz="1600" dirty="0"/>
          </a:p>
        </p:txBody>
      </p:sp>
      <p:pic>
        <p:nvPicPr>
          <p:cNvPr id="9" name="Picture 8" descr="MBA_Logo.pdf">
            <a:extLst>
              <a:ext uri="{FF2B5EF4-FFF2-40B4-BE49-F238E27FC236}">
                <a16:creationId xmlns:a16="http://schemas.microsoft.com/office/drawing/2014/main" id="{762FF89E-15DB-4362-8339-4A08D206868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201251" y="3764644"/>
            <a:ext cx="2876965" cy="1588537"/>
          </a:xfrm>
          <a:prstGeom prst="rect">
            <a:avLst/>
          </a:prstGeom>
          <a:noFill/>
        </p:spPr>
      </p:pic>
      <p:cxnSp>
        <p:nvCxnSpPr>
          <p:cNvPr id="99" name="Straight Connector 98">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F245390-D971-4ED8-B03C-8BE1172CB7C4}"/>
              </a:ext>
            </a:extLst>
          </p:cNvPr>
          <p:cNvSpPr>
            <a:spLocks noGrp="1"/>
          </p:cNvSpPr>
          <p:nvPr>
            <p:ph type="subTitle" idx="4294967295"/>
          </p:nvPr>
        </p:nvSpPr>
        <p:spPr>
          <a:xfrm>
            <a:off x="5144680" y="2198914"/>
            <a:ext cx="5888728" cy="3670180"/>
          </a:xfrm>
        </p:spPr>
        <p:txBody>
          <a:bodyPr vert="horz" lIns="0" tIns="45720" rIns="0" bIns="45720" rtlCol="0">
            <a:normAutofit fontScale="85000" lnSpcReduction="20000"/>
          </a:bodyPr>
          <a:lstStyle/>
          <a:p>
            <a:pPr algn="ctr">
              <a:lnSpc>
                <a:spcPct val="150000"/>
              </a:lnSpc>
            </a:pPr>
            <a:endParaRPr lang="en-US" sz="2400" b="1" dirty="0"/>
          </a:p>
          <a:p>
            <a:pPr algn="ctr">
              <a:lnSpc>
                <a:spcPct val="150000"/>
              </a:lnSpc>
            </a:pPr>
            <a:r>
              <a:rPr lang="en-US" sz="3100" b="1" dirty="0"/>
              <a:t>Why Allyship Is Important As a Leader </a:t>
            </a:r>
            <a:br>
              <a:rPr lang="en-US" sz="3100" b="1" dirty="0"/>
            </a:br>
            <a:r>
              <a:rPr lang="en-US" sz="3100" b="1" dirty="0"/>
              <a:t>And In Your Career</a:t>
            </a:r>
          </a:p>
          <a:p>
            <a:pPr algn="ctr">
              <a:lnSpc>
                <a:spcPct val="150000"/>
              </a:lnSpc>
            </a:pPr>
            <a:endParaRPr lang="en-US" sz="2400" b="1" dirty="0"/>
          </a:p>
          <a:p>
            <a:pPr algn="ctr">
              <a:lnSpc>
                <a:spcPct val="150000"/>
              </a:lnSpc>
            </a:pPr>
            <a:endParaRPr lang="en-US" sz="2400" b="1" dirty="0"/>
          </a:p>
          <a:p>
            <a:pPr algn="ctr">
              <a:lnSpc>
                <a:spcPct val="120000"/>
              </a:lnSpc>
            </a:pPr>
            <a:r>
              <a:rPr lang="en-US" sz="2400" b="1" dirty="0"/>
              <a:t>Monday, April 25, 2022</a:t>
            </a:r>
            <a:br>
              <a:rPr lang="en-US" sz="2400" b="1" dirty="0"/>
            </a:br>
            <a:r>
              <a:rPr lang="en-US" sz="2400" b="1" dirty="0"/>
              <a:t>5:00 p.m. (Eastern)</a:t>
            </a:r>
          </a:p>
          <a:p>
            <a:pPr marL="0" indent="0" algn="ctr">
              <a:lnSpc>
                <a:spcPct val="120000"/>
              </a:lnSpc>
              <a:buNone/>
            </a:pPr>
            <a:endParaRPr lang="en-US" sz="2400" b="1" dirty="0"/>
          </a:p>
        </p:txBody>
      </p:sp>
      <p:sp>
        <p:nvSpPr>
          <p:cNvPr id="101" name="Rectangle 100">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Subtitle 2">
            <a:extLst>
              <a:ext uri="{FF2B5EF4-FFF2-40B4-BE49-F238E27FC236}">
                <a16:creationId xmlns:a16="http://schemas.microsoft.com/office/drawing/2014/main" id="{504547C3-3475-CAB0-7420-DEB07EDB3676}"/>
              </a:ext>
            </a:extLst>
          </p:cNvPr>
          <p:cNvSpPr txBox="1">
            <a:spLocks/>
          </p:cNvSpPr>
          <p:nvPr/>
        </p:nvSpPr>
        <p:spPr>
          <a:xfrm>
            <a:off x="5144679" y="862045"/>
            <a:ext cx="5888728" cy="1111418"/>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800" b="1" dirty="0"/>
          </a:p>
          <a:p>
            <a:r>
              <a:rPr lang="en-US" sz="3200" b="1" dirty="0"/>
              <a:t>MEN AS ALLIES – A CONVERSATION</a:t>
            </a:r>
          </a:p>
        </p:txBody>
      </p:sp>
      <p:pic>
        <p:nvPicPr>
          <p:cNvPr id="17" name="Picture 16" descr="A picture containing game&#10;&#10;Description automatically generated">
            <a:extLst>
              <a:ext uri="{FF2B5EF4-FFF2-40B4-BE49-F238E27FC236}">
                <a16:creationId xmlns:a16="http://schemas.microsoft.com/office/drawing/2014/main" id="{27BE335A-D1C4-66CD-55BF-7D9557437B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30115" y="858713"/>
            <a:ext cx="2419238" cy="2422739"/>
          </a:xfrm>
          <a:prstGeom prst="rect">
            <a:avLst/>
          </a:prstGeom>
        </p:spPr>
      </p:pic>
    </p:spTree>
    <p:extLst>
      <p:ext uri="{BB962C8B-B14F-4D97-AF65-F5344CB8AC3E}">
        <p14:creationId xmlns:p14="http://schemas.microsoft.com/office/powerpoint/2010/main" val="133905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p:txBody>
          <a:bodyPr>
            <a:normAutofit/>
          </a:bodyPr>
          <a:lstStyle/>
          <a:p>
            <a:r>
              <a:rPr lang="en-US" sz="6000" dirty="0"/>
              <a:t>ABOUT </a:t>
            </a:r>
            <a:r>
              <a:rPr lang="en-US" sz="6000" dirty="0" err="1"/>
              <a:t>ALLRISE</a:t>
            </a:r>
            <a:r>
              <a:rPr lang="en-US" sz="6000" dirty="0"/>
              <a:t> DC</a:t>
            </a:r>
          </a:p>
        </p:txBody>
      </p:sp>
      <p:sp>
        <p:nvSpPr>
          <p:cNvPr id="3" name="Content Placeholder 2">
            <a:extLst>
              <a:ext uri="{FF2B5EF4-FFF2-40B4-BE49-F238E27FC236}">
                <a16:creationId xmlns:a16="http://schemas.microsoft.com/office/drawing/2014/main" id="{32BE27AB-946C-4EC1-9CFB-86E88D909F3A}"/>
              </a:ext>
            </a:extLst>
          </p:cNvPr>
          <p:cNvSpPr>
            <a:spLocks noGrp="1"/>
          </p:cNvSpPr>
          <p:nvPr>
            <p:ph type="body" idx="1"/>
          </p:nvPr>
        </p:nvSpPr>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spTree>
    <p:extLst>
      <p:ext uri="{BB962C8B-B14F-4D97-AF65-F5344CB8AC3E}">
        <p14:creationId xmlns:p14="http://schemas.microsoft.com/office/powerpoint/2010/main" val="302041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1097280" y="286603"/>
            <a:ext cx="10058400" cy="1450757"/>
          </a:xfrm>
        </p:spPr>
        <p:txBody>
          <a:bodyPr>
            <a:normAutofit/>
          </a:bodyPr>
          <a:lstStyle/>
          <a:p>
            <a:r>
              <a:rPr lang="en-US" dirty="0">
                <a:latin typeface="Georgia Pro Black" panose="02040A02050405020203" pitchFamily="18" charset="0"/>
              </a:rPr>
              <a:t>ALLRISE DC</a:t>
            </a:r>
            <a:endParaRPr lang="en-US" dirty="0"/>
          </a:p>
        </p:txBody>
      </p: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6351639" y="1845734"/>
            <a:ext cx="4804041" cy="4023360"/>
          </a:xfrm>
        </p:spPr>
        <p:txBody>
          <a:bodyPr>
            <a:normAutofit/>
          </a:bodyPr>
          <a:lstStyle/>
          <a:p>
            <a:pPr marL="0" marR="0" indent="0">
              <a:spcBef>
                <a:spcPts val="0"/>
              </a:spcBef>
              <a:spcAft>
                <a:spcPts val="600"/>
              </a:spcAft>
              <a:buNone/>
            </a:pPr>
            <a:r>
              <a:rPr lang="en-US" dirty="0"/>
              <a:t>ALLRISE DC is a Washington, D.C.-based organization working to lift women's careers in financial services through mentoring, networking, and education.  ALLRISE DC was founded by Amy Friend, Senior Advisor to FS Vector and former Chief Counsel of the Office of the Comptroller of the Currency, and Sally Miller, former CEO of the Institute for International Bankers.  </a:t>
            </a:r>
          </a:p>
          <a:p>
            <a:pPr marL="0" marR="0" indent="0">
              <a:spcBef>
                <a:spcPts val="0"/>
              </a:spcBef>
              <a:spcAft>
                <a:spcPts val="600"/>
              </a:spcAft>
              <a:buNone/>
            </a:pPr>
            <a:r>
              <a:rPr lang="en-US" dirty="0"/>
              <a:t>Both Sally and Amy remain actively involved in financial services, including serving on boards of directors. </a:t>
            </a:r>
            <a:r>
              <a:rPr lang="en-US" dirty="0">
                <a:hlinkClick r:id="rId2"/>
              </a:rPr>
              <a:t>https://www.ALLRISEDC.org</a:t>
            </a:r>
            <a:r>
              <a:rPr lang="en-US" dirty="0"/>
              <a:t> </a:t>
            </a:r>
          </a:p>
        </p:txBody>
      </p:sp>
      <p:pic>
        <p:nvPicPr>
          <p:cNvPr id="9" name="Picture 8">
            <a:extLst>
              <a:ext uri="{FF2B5EF4-FFF2-40B4-BE49-F238E27FC236}">
                <a16:creationId xmlns:a16="http://schemas.microsoft.com/office/drawing/2014/main" id="{5EB1A834-46DC-41F7-81E4-FC77ED60CFA8}"/>
              </a:ext>
            </a:extLst>
          </p:cNvPr>
          <p:cNvPicPr>
            <a:picLocks noChangeAspect="1"/>
          </p:cNvPicPr>
          <p:nvPr/>
        </p:nvPicPr>
        <p:blipFill>
          <a:blip r:embed="rId3"/>
          <a:stretch>
            <a:fillRect/>
          </a:stretch>
        </p:blipFill>
        <p:spPr>
          <a:xfrm>
            <a:off x="1181429" y="1912309"/>
            <a:ext cx="2377646" cy="3475021"/>
          </a:xfrm>
          <a:prstGeom prst="rect">
            <a:avLst/>
          </a:prstGeom>
        </p:spPr>
      </p:pic>
      <p:pic>
        <p:nvPicPr>
          <p:cNvPr id="12" name="Picture 11">
            <a:extLst>
              <a:ext uri="{FF2B5EF4-FFF2-40B4-BE49-F238E27FC236}">
                <a16:creationId xmlns:a16="http://schemas.microsoft.com/office/drawing/2014/main" id="{4DF8802A-2FD0-4F49-B3D9-441BDEF994EF}"/>
              </a:ext>
            </a:extLst>
          </p:cNvPr>
          <p:cNvPicPr>
            <a:picLocks noChangeAspect="1"/>
          </p:cNvPicPr>
          <p:nvPr/>
        </p:nvPicPr>
        <p:blipFill>
          <a:blip r:embed="rId4"/>
          <a:stretch>
            <a:fillRect/>
          </a:stretch>
        </p:blipFill>
        <p:spPr>
          <a:xfrm>
            <a:off x="3703970" y="1912309"/>
            <a:ext cx="2377646" cy="3475021"/>
          </a:xfrm>
          <a:prstGeom prst="rect">
            <a:avLst/>
          </a:prstGeom>
        </p:spPr>
      </p:pic>
    </p:spTree>
    <p:extLst>
      <p:ext uri="{BB962C8B-B14F-4D97-AF65-F5344CB8AC3E}">
        <p14:creationId xmlns:p14="http://schemas.microsoft.com/office/powerpoint/2010/main" val="179134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p:txBody>
          <a:bodyPr>
            <a:normAutofit/>
          </a:bodyPr>
          <a:lstStyle/>
          <a:p>
            <a:r>
              <a:rPr lang="en-US" sz="6000" dirty="0"/>
              <a:t>THANK YOU</a:t>
            </a:r>
          </a:p>
        </p:txBody>
      </p:sp>
      <p:sp>
        <p:nvSpPr>
          <p:cNvPr id="3" name="Content Placeholder 2">
            <a:extLst>
              <a:ext uri="{FF2B5EF4-FFF2-40B4-BE49-F238E27FC236}">
                <a16:creationId xmlns:a16="http://schemas.microsoft.com/office/drawing/2014/main" id="{32BE27AB-946C-4EC1-9CFB-86E88D909F3A}"/>
              </a:ext>
            </a:extLst>
          </p:cNvPr>
          <p:cNvSpPr>
            <a:spLocks noGrp="1"/>
          </p:cNvSpPr>
          <p:nvPr>
            <p:ph type="body" idx="1"/>
          </p:nvPr>
        </p:nvSpPr>
        <p:spPr/>
        <p:txBody>
          <a:bodyPr>
            <a:normAutofit/>
          </a:bodyPr>
          <a:lstStyle/>
          <a:p>
            <a:pPr marL="0" indent="0" algn="ctr">
              <a:buNone/>
            </a:pPr>
            <a:endParaRPr lang="en-US" b="1" dirty="0"/>
          </a:p>
          <a:p>
            <a:pPr marL="0" indent="0" algn="ctr">
              <a:buNone/>
            </a:pPr>
            <a:endParaRPr lang="en-US" b="1" dirty="0"/>
          </a:p>
          <a:p>
            <a:pPr marL="0" indent="0" algn="ctr">
              <a:buNone/>
            </a:pPr>
            <a:endParaRPr lang="en-US" b="1" dirty="0"/>
          </a:p>
        </p:txBody>
      </p:sp>
    </p:spTree>
    <p:extLst>
      <p:ext uri="{BB962C8B-B14F-4D97-AF65-F5344CB8AC3E}">
        <p14:creationId xmlns:p14="http://schemas.microsoft.com/office/powerpoint/2010/main" val="61355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8A25-8462-4DF9-B529-2B577699D636}"/>
              </a:ext>
            </a:extLst>
          </p:cNvPr>
          <p:cNvSpPr>
            <a:spLocks noGrp="1"/>
          </p:cNvSpPr>
          <p:nvPr>
            <p:ph type="title"/>
          </p:nvPr>
        </p:nvSpPr>
        <p:spPr/>
        <p:txBody>
          <a:bodyPr/>
          <a:lstStyle/>
          <a:p>
            <a:r>
              <a:rPr lang="en-US" dirty="0"/>
              <a:t>AGENDA</a:t>
            </a:r>
            <a:endParaRPr lang="en-US" sz="2800" dirty="0">
              <a:latin typeface="Georgia Pro Black" panose="02040A02050405020203" pitchFamily="18" charset="0"/>
            </a:endParaRPr>
          </a:p>
        </p:txBody>
      </p:sp>
      <p:sp>
        <p:nvSpPr>
          <p:cNvPr id="3" name="Content Placeholder 2">
            <a:extLst>
              <a:ext uri="{FF2B5EF4-FFF2-40B4-BE49-F238E27FC236}">
                <a16:creationId xmlns:a16="http://schemas.microsoft.com/office/drawing/2014/main" id="{76D7FC41-7199-4EF1-A2DD-E557F6E147DF}"/>
              </a:ext>
            </a:extLst>
          </p:cNvPr>
          <p:cNvSpPr>
            <a:spLocks noGrp="1"/>
          </p:cNvSpPr>
          <p:nvPr>
            <p:ph idx="1"/>
          </p:nvPr>
        </p:nvSpPr>
        <p:spPr>
          <a:xfrm>
            <a:off x="4800600" y="594359"/>
            <a:ext cx="6492240" cy="6263641"/>
          </a:xfrm>
        </p:spPr>
        <p:txBody>
          <a:bodyPr>
            <a:normAutofit fontScale="47500" lnSpcReduction="20000"/>
          </a:bodyPr>
          <a:lstStyle/>
          <a:p>
            <a:pPr>
              <a:lnSpc>
                <a:spcPct val="120000"/>
              </a:lnSpc>
              <a:buFont typeface="Wingdings" panose="05000000000000000000" pitchFamily="2" charset="2"/>
              <a:buChar char="§"/>
            </a:pPr>
            <a:r>
              <a:rPr lang="en-US" sz="3600" kern="0" dirty="0">
                <a:latin typeface="Cambria" panose="02040503050406030204" pitchFamily="18" charset="0"/>
                <a:ea typeface="Cambria" panose="02040503050406030204" pitchFamily="18" charset="0"/>
              </a:rPr>
              <a:t> Welcome and Introductions</a:t>
            </a:r>
          </a:p>
          <a:p>
            <a:pPr>
              <a:lnSpc>
                <a:spcPct val="120000"/>
              </a:lnSpc>
              <a:buFont typeface="Wingdings" panose="05000000000000000000" pitchFamily="2" charset="2"/>
              <a:buChar char="§"/>
            </a:pPr>
            <a:r>
              <a:rPr lang="en-US" sz="3600" kern="0" dirty="0">
                <a:latin typeface="Cambria" panose="02040503050406030204" pitchFamily="18" charset="0"/>
                <a:ea typeface="Cambria" panose="02040503050406030204" pitchFamily="18" charset="0"/>
              </a:rPr>
              <a:t> Moderated Discussion with Questions Invited:</a:t>
            </a:r>
            <a:br>
              <a:rPr lang="en-US" sz="3600" kern="0" dirty="0">
                <a:latin typeface="Cambria" panose="02040503050406030204" pitchFamily="18" charset="0"/>
                <a:ea typeface="Cambria" panose="02040503050406030204" pitchFamily="18" charset="0"/>
              </a:rPr>
            </a:br>
            <a:endParaRPr lang="en-US" sz="3600" kern="0" dirty="0">
              <a:latin typeface="Cambria" panose="02040503050406030204" pitchFamily="18" charset="0"/>
              <a:ea typeface="Cambria" panose="02040503050406030204" pitchFamily="18" charset="0"/>
            </a:endParaRPr>
          </a:p>
          <a:p>
            <a:pPr marL="750570" lvl="1">
              <a:lnSpc>
                <a:spcPct val="120000"/>
              </a:lnSpc>
              <a:spcBef>
                <a:spcPts val="0"/>
              </a:spcBef>
            </a:pPr>
            <a:r>
              <a:rPr lang="en-US" sz="3600" b="1" kern="0" dirty="0">
                <a:effectLst/>
                <a:latin typeface="Cambria" panose="02040503050406030204" pitchFamily="18" charset="0"/>
                <a:ea typeface="Cambria" panose="02040503050406030204" pitchFamily="18" charset="0"/>
                <a:cs typeface="Times New Roman" panose="02020603050405020304" pitchFamily="18" charset="0"/>
              </a:rPr>
              <a:t>Kelvin Chen</a:t>
            </a:r>
            <a:r>
              <a:rPr lang="en-US" sz="3600" kern="0" dirty="0">
                <a:effectLst/>
                <a:latin typeface="Cambria" panose="02040503050406030204" pitchFamily="18" charset="0"/>
                <a:ea typeface="Cambria" panose="02040503050406030204" pitchFamily="18" charset="0"/>
                <a:cs typeface="Times New Roman" panose="02020603050405020304" pitchFamily="18" charset="0"/>
              </a:rPr>
              <a:t>: Vice President, Senior Associate General Counsel, Capital One.</a:t>
            </a:r>
          </a:p>
          <a:p>
            <a:pPr marL="750570" lvl="1">
              <a:lnSpc>
                <a:spcPct val="120000"/>
              </a:lnSpc>
              <a:spcBef>
                <a:spcPts val="0"/>
              </a:spcBef>
            </a:pPr>
            <a:endParaRPr lang="en-US" sz="3600" b="1" kern="0" dirty="0">
              <a:effectLst/>
              <a:latin typeface="Cambria" panose="02040503050406030204" pitchFamily="18" charset="0"/>
              <a:ea typeface="Cambria" panose="02040503050406030204" pitchFamily="18" charset="0"/>
              <a:cs typeface="Calibri" panose="020F0502020204030204" pitchFamily="34" charset="0"/>
            </a:endParaRPr>
          </a:p>
          <a:p>
            <a:pPr marL="750570" lvl="1">
              <a:lnSpc>
                <a:spcPct val="120000"/>
              </a:lnSpc>
              <a:spcBef>
                <a:spcPts val="0"/>
              </a:spcBef>
            </a:pPr>
            <a:r>
              <a:rPr lang="en-US" sz="3600" b="1" kern="0" dirty="0">
                <a:effectLst/>
                <a:latin typeface="Cambria" panose="02040503050406030204" pitchFamily="18" charset="0"/>
                <a:ea typeface="Cambria" panose="02040503050406030204" pitchFamily="18" charset="0"/>
                <a:cs typeface="Calibri" panose="020F0502020204030204" pitchFamily="34" charset="0"/>
              </a:rPr>
              <a:t>Dan Fichtler</a:t>
            </a:r>
            <a:r>
              <a:rPr lang="en-US" sz="3600" kern="0" dirty="0">
                <a:effectLst/>
                <a:latin typeface="Cambria" panose="02040503050406030204" pitchFamily="18" charset="0"/>
                <a:ea typeface="Cambria" panose="02040503050406030204" pitchFamily="18" charset="0"/>
                <a:cs typeface="Calibri" panose="020F0502020204030204" pitchFamily="34" charset="0"/>
              </a:rPr>
              <a:t>: Associate Vice President of Housing Finance Policy, Mortgage Bankers Association.</a:t>
            </a:r>
          </a:p>
          <a:p>
            <a:pPr marL="750570" lvl="1">
              <a:lnSpc>
                <a:spcPct val="120000"/>
              </a:lnSpc>
              <a:spcBef>
                <a:spcPts val="0"/>
              </a:spcBef>
            </a:pPr>
            <a:endParaRPr lang="en-US" sz="3600" b="1" kern="0" dirty="0">
              <a:effectLst/>
              <a:latin typeface="Cambria" panose="02040503050406030204" pitchFamily="18" charset="0"/>
              <a:ea typeface="Cambria" panose="02040503050406030204" pitchFamily="18" charset="0"/>
              <a:cs typeface="Calibri" panose="020F0502020204030204" pitchFamily="34" charset="0"/>
            </a:endParaRPr>
          </a:p>
          <a:p>
            <a:pPr marL="750570" lvl="1">
              <a:lnSpc>
                <a:spcPct val="120000"/>
              </a:lnSpc>
              <a:spcBef>
                <a:spcPts val="0"/>
              </a:spcBef>
            </a:pPr>
            <a:r>
              <a:rPr lang="en-US" sz="3600" b="1" kern="0" dirty="0">
                <a:effectLst/>
                <a:latin typeface="Cambria" panose="02040503050406030204" pitchFamily="18" charset="0"/>
                <a:ea typeface="Cambria" panose="02040503050406030204" pitchFamily="18" charset="0"/>
                <a:cs typeface="Calibri" panose="020F0502020204030204" pitchFamily="34" charset="0"/>
              </a:rPr>
              <a:t>Ben </a:t>
            </a:r>
            <a:r>
              <a:rPr lang="en-US" sz="3600" b="1" kern="0" dirty="0">
                <a:latin typeface="Cambria" panose="02040503050406030204" pitchFamily="18" charset="0"/>
                <a:ea typeface="Cambria" panose="02040503050406030204" pitchFamily="18" charset="0"/>
                <a:cs typeface="Calibri" panose="020F0502020204030204" pitchFamily="34" charset="0"/>
              </a:rPr>
              <a:t>Wilson</a:t>
            </a:r>
            <a:r>
              <a:rPr lang="en-US" sz="3600" kern="0" dirty="0">
                <a:latin typeface="Cambria" panose="02040503050406030204" pitchFamily="18" charset="0"/>
                <a:ea typeface="Cambria" panose="02040503050406030204" pitchFamily="18" charset="0"/>
                <a:cs typeface="Calibri" panose="020F0502020204030204" pitchFamily="34" charset="0"/>
              </a:rPr>
              <a:t>: Chairman (Retired), Beveridge &amp; Diamond, P.C.</a:t>
            </a:r>
          </a:p>
          <a:p>
            <a:pPr marL="750570" lvl="1">
              <a:lnSpc>
                <a:spcPct val="120000"/>
              </a:lnSpc>
              <a:spcBef>
                <a:spcPts val="0"/>
              </a:spcBef>
            </a:pPr>
            <a:endParaRPr lang="en-US" sz="3600" kern="0" dirty="0">
              <a:effectLst/>
              <a:latin typeface="Cambria" panose="02040503050406030204" pitchFamily="18" charset="0"/>
              <a:ea typeface="Cambria" panose="02040503050406030204" pitchFamily="18" charset="0"/>
              <a:cs typeface="Calibri" panose="020F0502020204030204" pitchFamily="34" charset="0"/>
            </a:endParaRPr>
          </a:p>
          <a:p>
            <a:pPr marL="750570" lvl="1">
              <a:lnSpc>
                <a:spcPct val="120000"/>
              </a:lnSpc>
              <a:spcBef>
                <a:spcPts val="0"/>
              </a:spcBef>
            </a:pPr>
            <a:r>
              <a:rPr lang="en-US" sz="3600" b="1" kern="0" dirty="0">
                <a:effectLst/>
                <a:latin typeface="Cambria" panose="02040503050406030204" pitchFamily="18" charset="0"/>
                <a:ea typeface="Cambria" panose="02040503050406030204" pitchFamily="18" charset="0"/>
                <a:cs typeface="Calibri" panose="020F0502020204030204" pitchFamily="34" charset="0"/>
              </a:rPr>
              <a:t>Charles Yi</a:t>
            </a:r>
            <a:r>
              <a:rPr lang="en-US" sz="3600" kern="0" dirty="0">
                <a:effectLst/>
                <a:latin typeface="Cambria" panose="02040503050406030204" pitchFamily="18" charset="0"/>
                <a:ea typeface="Cambria" panose="02040503050406030204" pitchFamily="18" charset="0"/>
                <a:cs typeface="Calibri" panose="020F0502020204030204" pitchFamily="34" charset="0"/>
              </a:rPr>
              <a:t>: Senior Advisor for Legal Affairs and Policy, Federal Housing Finance Agency.</a:t>
            </a:r>
          </a:p>
          <a:p>
            <a:pPr marL="750570" lvl="1">
              <a:lnSpc>
                <a:spcPct val="120000"/>
              </a:lnSpc>
              <a:spcBef>
                <a:spcPts val="0"/>
              </a:spcBef>
            </a:pPr>
            <a:endParaRPr lang="en-US" sz="3600" kern="0" dirty="0">
              <a:effectLst/>
              <a:latin typeface="Cambria" panose="02040503050406030204" pitchFamily="18" charset="0"/>
              <a:ea typeface="Cambria" panose="02040503050406030204" pitchFamily="18" charset="0"/>
              <a:cs typeface="Times New Roman" panose="02020603050405020304" pitchFamily="18" charset="0"/>
            </a:endParaRPr>
          </a:p>
          <a:p>
            <a:pPr marL="750570" lvl="1">
              <a:lnSpc>
                <a:spcPct val="120000"/>
              </a:lnSpc>
              <a:spcBef>
                <a:spcPts val="0"/>
              </a:spcBef>
            </a:pPr>
            <a:r>
              <a:rPr lang="en-US" sz="3600" b="1" kern="0" dirty="0">
                <a:effectLst/>
                <a:latin typeface="Cambria" panose="02040503050406030204" pitchFamily="18" charset="0"/>
                <a:ea typeface="Cambria" panose="02040503050406030204" pitchFamily="18" charset="0"/>
                <a:cs typeface="Calibri" panose="020F0502020204030204" pitchFamily="34" charset="0"/>
              </a:rPr>
              <a:t>Michael Briggs </a:t>
            </a:r>
            <a:r>
              <a:rPr lang="en-US" sz="3600" kern="0" dirty="0">
                <a:effectLst/>
                <a:latin typeface="Cambria" panose="02040503050406030204" pitchFamily="18" charset="0"/>
                <a:ea typeface="Cambria" panose="02040503050406030204" pitchFamily="18" charset="0"/>
                <a:cs typeface="Calibri" panose="020F0502020204030204" pitchFamily="34" charset="0"/>
              </a:rPr>
              <a:t>(Moderator):  General Counsel, Mortgage Bankers Association.</a:t>
            </a:r>
            <a:endParaRPr lang="en-US" sz="3600" kern="0" dirty="0">
              <a:latin typeface="Cambria" panose="02040503050406030204" pitchFamily="18" charset="0"/>
              <a:ea typeface="Cambria" panose="02040503050406030204" pitchFamily="18" charset="0"/>
            </a:endParaRPr>
          </a:p>
          <a:p>
            <a:pPr>
              <a:lnSpc>
                <a:spcPct val="120000"/>
              </a:lnSpc>
              <a:buFont typeface="Wingdings" panose="05000000000000000000" pitchFamily="2" charset="2"/>
              <a:buChar char="§"/>
            </a:pPr>
            <a:r>
              <a:rPr lang="en-US" sz="3600" kern="0" dirty="0">
                <a:latin typeface="Cambria" panose="02040503050406030204" pitchFamily="18" charset="0"/>
                <a:ea typeface="Cambria" panose="02040503050406030204" pitchFamily="18" charset="0"/>
              </a:rPr>
              <a:t> Closing Remarks</a:t>
            </a:r>
          </a:p>
          <a:p>
            <a:pPr>
              <a:lnSpc>
                <a:spcPct val="120000"/>
              </a:lnSpc>
              <a:buFont typeface="Wingdings" panose="05000000000000000000" pitchFamily="2" charset="2"/>
              <a:buChar char="§"/>
            </a:pPr>
            <a:r>
              <a:rPr lang="en-US" sz="3600" kern="0" dirty="0">
                <a:latin typeface="Cambria" panose="02040503050406030204" pitchFamily="18" charset="0"/>
                <a:ea typeface="Cambria" panose="02040503050406030204" pitchFamily="18" charset="0"/>
              </a:rPr>
              <a:t> Upcoming Events</a:t>
            </a:r>
          </a:p>
        </p:txBody>
      </p:sp>
      <p:pic>
        <p:nvPicPr>
          <p:cNvPr id="5" name="Picture 4" descr="A picture containing game&#10;&#10;Description automatically generated">
            <a:extLst>
              <a:ext uri="{FF2B5EF4-FFF2-40B4-BE49-F238E27FC236}">
                <a16:creationId xmlns:a16="http://schemas.microsoft.com/office/drawing/2014/main" id="{9B11A3AF-93A1-497A-9BEB-FFF1F17A38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47781" y="3713613"/>
            <a:ext cx="2419238" cy="2422739"/>
          </a:xfrm>
          <a:prstGeom prst="rect">
            <a:avLst/>
          </a:prstGeom>
        </p:spPr>
      </p:pic>
    </p:spTree>
    <p:extLst>
      <p:ext uri="{BB962C8B-B14F-4D97-AF65-F5344CB8AC3E}">
        <p14:creationId xmlns:p14="http://schemas.microsoft.com/office/powerpoint/2010/main" val="429484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8A25-8462-4DF9-B529-2B577699D636}"/>
              </a:ext>
            </a:extLst>
          </p:cNvPr>
          <p:cNvSpPr>
            <a:spLocks noGrp="1"/>
          </p:cNvSpPr>
          <p:nvPr>
            <p:ph type="title"/>
          </p:nvPr>
        </p:nvSpPr>
        <p:spPr/>
        <p:txBody>
          <a:bodyPr/>
          <a:lstStyle/>
          <a:p>
            <a:r>
              <a:rPr lang="en-US" dirty="0"/>
              <a:t>NORMS FOR TODAY’S DISCUSSION</a:t>
            </a:r>
            <a:endParaRPr lang="en-US" sz="2800" dirty="0">
              <a:latin typeface="Georgia Pro Black" panose="02040A02050405020203" pitchFamily="18" charset="0"/>
            </a:endParaRPr>
          </a:p>
        </p:txBody>
      </p:sp>
      <p:sp>
        <p:nvSpPr>
          <p:cNvPr id="3" name="Content Placeholder 2">
            <a:extLst>
              <a:ext uri="{FF2B5EF4-FFF2-40B4-BE49-F238E27FC236}">
                <a16:creationId xmlns:a16="http://schemas.microsoft.com/office/drawing/2014/main" id="{76D7FC41-7199-4EF1-A2DD-E557F6E147DF}"/>
              </a:ext>
            </a:extLst>
          </p:cNvPr>
          <p:cNvSpPr>
            <a:spLocks noGrp="1"/>
          </p:cNvSpPr>
          <p:nvPr>
            <p:ph idx="1"/>
          </p:nvPr>
        </p:nvSpPr>
        <p:spPr>
          <a:xfrm>
            <a:off x="4800600" y="1722922"/>
            <a:ext cx="6492240" cy="4177364"/>
          </a:xfrm>
        </p:spPr>
        <p:txBody>
          <a:bodyPr>
            <a:normAutofit fontScale="85000" lnSpcReduction="10000"/>
          </a:bodyPr>
          <a:lstStyle/>
          <a:p>
            <a:pPr>
              <a:buFontTx/>
              <a:buChar char="-"/>
            </a:pPr>
            <a:r>
              <a:rPr lang="en-US" sz="2800" dirty="0">
                <a:latin typeface="Cambria" panose="02040503050406030204" pitchFamily="18" charset="0"/>
                <a:ea typeface="Cambria" panose="02040503050406030204" pitchFamily="18" charset="0"/>
              </a:rPr>
              <a:t>This is a safe space for a thought-provoking conversation.</a:t>
            </a:r>
          </a:p>
          <a:p>
            <a:pPr>
              <a:buFontTx/>
              <a:buChar char="-"/>
            </a:pPr>
            <a:endParaRPr lang="en-US" sz="2800" dirty="0">
              <a:latin typeface="Cambria" panose="02040503050406030204" pitchFamily="18" charset="0"/>
              <a:ea typeface="Cambria" panose="02040503050406030204" pitchFamily="18" charset="0"/>
            </a:endParaRPr>
          </a:p>
          <a:p>
            <a:pPr>
              <a:buFontTx/>
              <a:buChar char="-"/>
            </a:pPr>
            <a:r>
              <a:rPr lang="en-US" sz="2800" dirty="0">
                <a:latin typeface="Cambria" panose="02040503050406030204" pitchFamily="18" charset="0"/>
                <a:ea typeface="Cambria" panose="02040503050406030204" pitchFamily="18" charset="0"/>
              </a:rPr>
              <a:t>We’re here to listen and learn, and to be inspired to action.</a:t>
            </a:r>
          </a:p>
          <a:p>
            <a:pPr>
              <a:buFontTx/>
              <a:buChar char="-"/>
            </a:pPr>
            <a:endParaRPr lang="en-US" sz="2800" dirty="0">
              <a:latin typeface="Cambria" panose="02040503050406030204" pitchFamily="18" charset="0"/>
              <a:ea typeface="Cambria" panose="02040503050406030204" pitchFamily="18" charset="0"/>
            </a:endParaRPr>
          </a:p>
          <a:p>
            <a:pPr>
              <a:buFontTx/>
              <a:buChar char="-"/>
            </a:pPr>
            <a:r>
              <a:rPr lang="en-US" sz="2800" dirty="0">
                <a:latin typeface="Cambria" panose="02040503050406030204" pitchFamily="18" charset="0"/>
                <a:ea typeface="Cambria" panose="02040503050406030204" pitchFamily="18" charset="0"/>
              </a:rPr>
              <a:t>We encourage honest and direct participation.</a:t>
            </a:r>
          </a:p>
          <a:p>
            <a:pPr>
              <a:buFontTx/>
              <a:buChar char="-"/>
            </a:pPr>
            <a:endParaRPr lang="en-US" sz="2800" dirty="0">
              <a:latin typeface="Cambria" panose="02040503050406030204" pitchFamily="18" charset="0"/>
              <a:ea typeface="Cambria" panose="02040503050406030204" pitchFamily="18" charset="0"/>
            </a:endParaRPr>
          </a:p>
          <a:p>
            <a:pPr>
              <a:buFontTx/>
              <a:buChar char="-"/>
            </a:pPr>
            <a:r>
              <a:rPr lang="en-US" sz="2800" dirty="0">
                <a:latin typeface="Cambria" panose="02040503050406030204" pitchFamily="18" charset="0"/>
                <a:ea typeface="Cambria" panose="02040503050406030204" pitchFamily="18" charset="0"/>
              </a:rPr>
              <a:t>Uncomfortable or awkward questions are invited.</a:t>
            </a:r>
          </a:p>
        </p:txBody>
      </p:sp>
      <p:pic>
        <p:nvPicPr>
          <p:cNvPr id="5" name="Picture 4" descr="A picture containing game&#10;&#10;Description automatically generated">
            <a:extLst>
              <a:ext uri="{FF2B5EF4-FFF2-40B4-BE49-F238E27FC236}">
                <a16:creationId xmlns:a16="http://schemas.microsoft.com/office/drawing/2014/main" id="{9B11A3AF-93A1-497A-9BEB-FFF1F17A385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47781" y="3713613"/>
            <a:ext cx="2419238" cy="2422739"/>
          </a:xfrm>
          <a:prstGeom prst="rect">
            <a:avLst/>
          </a:prstGeom>
        </p:spPr>
      </p:pic>
    </p:spTree>
    <p:extLst>
      <p:ext uri="{BB962C8B-B14F-4D97-AF65-F5344CB8AC3E}">
        <p14:creationId xmlns:p14="http://schemas.microsoft.com/office/powerpoint/2010/main" val="49305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p:txBody>
          <a:bodyPr>
            <a:normAutofit/>
          </a:bodyPr>
          <a:lstStyle/>
          <a:p>
            <a:r>
              <a:rPr lang="en-US" dirty="0"/>
              <a:t>OUR PANELISTS</a:t>
            </a:r>
          </a:p>
        </p:txBody>
      </p:sp>
      <p:sp>
        <p:nvSpPr>
          <p:cNvPr id="3" name="Content Placeholder 2">
            <a:extLst>
              <a:ext uri="{FF2B5EF4-FFF2-40B4-BE49-F238E27FC236}">
                <a16:creationId xmlns:a16="http://schemas.microsoft.com/office/drawing/2014/main" id="{32BE27AB-946C-4EC1-9CFB-86E88D909F3A}"/>
              </a:ext>
            </a:extLst>
          </p:cNvPr>
          <p:cNvSpPr>
            <a:spLocks noGrp="1"/>
          </p:cNvSpPr>
          <p:nvPr>
            <p:ph type="body"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28710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5181601" y="634946"/>
            <a:ext cx="6368142" cy="1450757"/>
          </a:xfrm>
        </p:spPr>
        <p:txBody>
          <a:bodyPr>
            <a:normAutofit/>
          </a:bodyPr>
          <a:lstStyle/>
          <a:p>
            <a:pPr algn="ctr"/>
            <a:r>
              <a:rPr lang="en-US" dirty="0">
                <a:latin typeface="Georgia Pro Black" panose="02040A02050405020203" pitchFamily="18" charset="0"/>
              </a:rPr>
              <a:t>Kelvin Chen</a:t>
            </a:r>
            <a:endParaRPr lang="en-US" dirty="0"/>
          </a:p>
        </p:txBody>
      </p:sp>
      <p:pic>
        <p:nvPicPr>
          <p:cNvPr id="6" name="Picture 5">
            <a:extLst>
              <a:ext uri="{FF2B5EF4-FFF2-40B4-BE49-F238E27FC236}">
                <a16:creationId xmlns:a16="http://schemas.microsoft.com/office/drawing/2014/main" id="{788DBD1C-6744-4276-91D9-5F570F7C780A}"/>
              </a:ext>
            </a:extLst>
          </p:cNvPr>
          <p:cNvPicPr>
            <a:picLocks noChangeAspect="1"/>
          </p:cNvPicPr>
          <p:nvPr/>
        </p:nvPicPr>
        <p:blipFill>
          <a:blip r:embed="rId2"/>
          <a:srcRect t="446" b="446"/>
          <a:stretch/>
        </p:blipFill>
        <p:spPr>
          <a:xfrm>
            <a:off x="20" y="-12128"/>
            <a:ext cx="4654276" cy="6870127"/>
          </a:xfrm>
          <a:prstGeom prst="rect">
            <a:avLst/>
          </a:prstGeom>
        </p:spPr>
      </p:pic>
      <p:cxnSp>
        <p:nvCxnSpPr>
          <p:cNvPr id="28" name="Straight Connector 2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5181601" y="2198913"/>
            <a:ext cx="6482080" cy="4659083"/>
          </a:xfrm>
        </p:spPr>
        <p:txBody>
          <a:bodyPr>
            <a:normAutofit fontScale="85000" lnSpcReduction="10000"/>
          </a:bodyPr>
          <a:lstStyle/>
          <a:p>
            <a:pPr marL="0" marR="0" indent="0" algn="just">
              <a:spcBef>
                <a:spcPts val="0"/>
              </a:spcBef>
              <a:spcAft>
                <a:spcPts val="0"/>
              </a:spcAft>
              <a:buNone/>
            </a:pPr>
            <a:r>
              <a:rPr lang="en-US" dirty="0"/>
              <a:t>Kelvin Chen leads the Capital One Legal Department's Regulatory  </a:t>
            </a:r>
          </a:p>
          <a:p>
            <a:pPr marL="0" marR="0" indent="0" algn="just">
              <a:spcBef>
                <a:spcPts val="0"/>
              </a:spcBef>
              <a:spcAft>
                <a:spcPts val="0"/>
              </a:spcAft>
              <a:buNone/>
            </a:pPr>
            <a:r>
              <a:rPr lang="en-US" dirty="0"/>
              <a:t>Advocacy; Corporate Regulatory Advisory; and Risk &amp; Audit Counsel teams. </a:t>
            </a:r>
          </a:p>
          <a:p>
            <a:pPr marL="0" marR="0" indent="0" algn="just">
              <a:spcBef>
                <a:spcPts val="0"/>
              </a:spcBef>
              <a:spcAft>
                <a:spcPts val="0"/>
              </a:spcAft>
              <a:buNone/>
            </a:pPr>
            <a:endParaRPr lang="en-US" dirty="0"/>
          </a:p>
          <a:p>
            <a:pPr marL="0" marR="0" indent="0" algn="just">
              <a:spcBef>
                <a:spcPts val="0"/>
              </a:spcBef>
              <a:spcAft>
                <a:spcPts val="0"/>
              </a:spcAft>
              <a:buNone/>
            </a:pPr>
            <a:r>
              <a:rPr lang="en-US" dirty="0"/>
              <a:t>Prior to joining Capital One in late 2019, Kelvin created and led the Federal Reserve Board’s Innovation Policy team in the Division of Supervision &amp; Regulation. His team helped the Board understand and navigate policy issues arising from technological change. </a:t>
            </a:r>
          </a:p>
          <a:p>
            <a:pPr marL="0" marR="0" indent="0" algn="just">
              <a:spcBef>
                <a:spcPts val="0"/>
              </a:spcBef>
              <a:spcAft>
                <a:spcPts val="0"/>
              </a:spcAft>
              <a:buNone/>
            </a:pPr>
            <a:endParaRPr lang="en-US" dirty="0"/>
          </a:p>
          <a:p>
            <a:pPr marL="0" marR="0" indent="0" algn="just">
              <a:spcBef>
                <a:spcPts val="0"/>
              </a:spcBef>
              <a:spcAft>
                <a:spcPts val="0"/>
              </a:spcAft>
              <a:buNone/>
            </a:pPr>
            <a:r>
              <a:rPr lang="en-US" dirty="0"/>
              <a:t>Before joining the Board, Kelvin served as the Consumer Financial Protection Bureau’s Program Manager for Emerging Payments. There, he led the agency’s policy response to various payment innovations, such as virtual currencies. In prior roles, Kelvin led the Bureau’s study of mandatory arbitration provisions; advised agency principals at the Federal Trade Commission on policy and enforcement matters; and was a litigator in the New York offices of Morrison &amp; Foerster LLP, and </a:t>
            </a:r>
            <a:r>
              <a:rPr lang="en-US" dirty="0" err="1"/>
              <a:t>Cadwalader</a:t>
            </a:r>
            <a:r>
              <a:rPr lang="en-US" dirty="0"/>
              <a:t>, Wickersham &amp; Taft LLP.</a:t>
            </a:r>
          </a:p>
          <a:p>
            <a:pPr marL="0" marR="0" indent="0" algn="just">
              <a:spcBef>
                <a:spcPts val="0"/>
              </a:spcBef>
              <a:spcAft>
                <a:spcPts val="0"/>
              </a:spcAft>
              <a:buNone/>
            </a:pPr>
            <a:endParaRPr lang="en-US" dirty="0"/>
          </a:p>
          <a:p>
            <a:pPr marL="0" marR="0" indent="0" algn="just">
              <a:spcBef>
                <a:spcPts val="0"/>
              </a:spcBef>
              <a:spcAft>
                <a:spcPts val="0"/>
              </a:spcAft>
              <a:buNone/>
            </a:pPr>
            <a:r>
              <a:rPr lang="en-US" dirty="0"/>
              <a:t>Kelvin studied Systems Engineering and Mathematics at the University of Pennsylvania (’00); attended New York University School of Law (’04); and is affiliated with the Princeton Center for Information Technology Policy and the Digital Dollar Project.</a:t>
            </a:r>
          </a:p>
        </p:txBody>
      </p:sp>
    </p:spTree>
    <p:extLst>
      <p:ext uri="{BB962C8B-B14F-4D97-AF65-F5344CB8AC3E}">
        <p14:creationId xmlns:p14="http://schemas.microsoft.com/office/powerpoint/2010/main" val="344631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5181601" y="634946"/>
            <a:ext cx="6368142" cy="1450757"/>
          </a:xfrm>
        </p:spPr>
        <p:txBody>
          <a:bodyPr>
            <a:normAutofit/>
          </a:bodyPr>
          <a:lstStyle/>
          <a:p>
            <a:pPr algn="ctr"/>
            <a:r>
              <a:rPr lang="en-US" dirty="0">
                <a:latin typeface="Georgia Pro Black" panose="02040A02050405020203" pitchFamily="18" charset="0"/>
              </a:rPr>
              <a:t>Dan Fichtler</a:t>
            </a:r>
            <a:endParaRPr lang="en-US" dirty="0"/>
          </a:p>
        </p:txBody>
      </p:sp>
      <p:pic>
        <p:nvPicPr>
          <p:cNvPr id="5" name="Picture 4">
            <a:extLst>
              <a:ext uri="{FF2B5EF4-FFF2-40B4-BE49-F238E27FC236}">
                <a16:creationId xmlns:a16="http://schemas.microsoft.com/office/drawing/2014/main" id="{78A4CDB3-BAD2-488C-900E-D1770E1FAB91}"/>
              </a:ext>
            </a:extLst>
          </p:cNvPr>
          <p:cNvPicPr>
            <a:picLocks noChangeAspect="1"/>
          </p:cNvPicPr>
          <p:nvPr/>
        </p:nvPicPr>
        <p:blipFill>
          <a:blip r:embed="rId2"/>
          <a:srcRect l="7658" r="7658"/>
          <a:stretch/>
        </p:blipFill>
        <p:spPr>
          <a:xfrm>
            <a:off x="20" y="-12128"/>
            <a:ext cx="4654276" cy="6870127"/>
          </a:xfrm>
          <a:prstGeom prst="rect">
            <a:avLst/>
          </a:prstGeom>
        </p:spPr>
      </p:pic>
      <p:cxnSp>
        <p:nvCxnSpPr>
          <p:cNvPr id="32" name="Straight Connector 3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5181601" y="2198914"/>
            <a:ext cx="6482080" cy="4659086"/>
          </a:xfrm>
        </p:spPr>
        <p:txBody>
          <a:bodyPr>
            <a:normAutofit/>
          </a:bodyPr>
          <a:lstStyle/>
          <a:p>
            <a:pPr marL="0" marR="0" indent="0" algn="just">
              <a:spcBef>
                <a:spcPts val="0"/>
              </a:spcBef>
              <a:spcAft>
                <a:spcPts val="0"/>
              </a:spcAft>
              <a:buNone/>
            </a:pPr>
            <a:r>
              <a:rPr lang="en-US" sz="1700" dirty="0"/>
              <a:t>Dan Fichtler is Associate Vice President of Housing Finance Policy at the Mortgage Bankers Association. </a:t>
            </a:r>
          </a:p>
          <a:p>
            <a:pPr marL="0" marR="0" indent="0" algn="just">
              <a:spcBef>
                <a:spcPts val="0"/>
              </a:spcBef>
              <a:spcAft>
                <a:spcPts val="0"/>
              </a:spcAft>
              <a:buNone/>
            </a:pPr>
            <a:endParaRPr lang="en-US" sz="1700" dirty="0"/>
          </a:p>
          <a:p>
            <a:pPr marL="0" marR="0" indent="0" algn="just">
              <a:spcBef>
                <a:spcPts val="0"/>
              </a:spcBef>
              <a:spcAft>
                <a:spcPts val="0"/>
              </a:spcAft>
              <a:buNone/>
            </a:pPr>
            <a:r>
              <a:rPr lang="en-US" sz="1700" dirty="0"/>
              <a:t>In this role, he is responsible for developing MBA’s policy work related to loan production issues, including the government housing programs operated by FHA, VA, and USDA, as well as secondary and capital markets issues, including agency and non-agency securities markets and the activities of FHFA, Fannie Mae and Freddie Mac, </a:t>
            </a:r>
            <a:r>
              <a:rPr lang="en-US" sz="1700" dirty="0" err="1"/>
              <a:t>Ginnie</a:t>
            </a:r>
            <a:r>
              <a:rPr lang="en-US" sz="1700" dirty="0"/>
              <a:t> Mae, and the Federal Home Loan Banks. He also serves as the lead staff representative for MBA’s Residential Board of Governors.</a:t>
            </a:r>
          </a:p>
          <a:p>
            <a:pPr marL="0" marR="0" indent="0" algn="just">
              <a:spcBef>
                <a:spcPts val="0"/>
              </a:spcBef>
              <a:spcAft>
                <a:spcPts val="0"/>
              </a:spcAft>
              <a:buNone/>
            </a:pPr>
            <a:endParaRPr lang="en-US" sz="1700" dirty="0"/>
          </a:p>
          <a:p>
            <a:pPr marL="0" marR="0" indent="0" algn="just">
              <a:spcBef>
                <a:spcPts val="0"/>
              </a:spcBef>
              <a:spcAft>
                <a:spcPts val="0"/>
              </a:spcAft>
              <a:buNone/>
            </a:pPr>
            <a:r>
              <a:rPr lang="en-US" sz="1700" dirty="0"/>
              <a:t>Prior to joining MBA, Dan was a policy advisor at the U.S. Department of the Treasury, where he served on the staff of the Financial Stability Oversight Council. He has also served as an advisor to the majority staff of the Senate Banking Committee, during which time he helped draft the Johnson-Crapo housing finance reform legislation.</a:t>
            </a:r>
          </a:p>
        </p:txBody>
      </p:sp>
    </p:spTree>
    <p:extLst>
      <p:ext uri="{BB962C8B-B14F-4D97-AF65-F5344CB8AC3E}">
        <p14:creationId xmlns:p14="http://schemas.microsoft.com/office/powerpoint/2010/main" val="20899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5181601" y="634946"/>
            <a:ext cx="6368142" cy="1450757"/>
          </a:xfrm>
        </p:spPr>
        <p:txBody>
          <a:bodyPr>
            <a:normAutofit/>
          </a:bodyPr>
          <a:lstStyle/>
          <a:p>
            <a:pPr algn="ctr"/>
            <a:r>
              <a:rPr lang="en-US" sz="4400" dirty="0">
                <a:latin typeface="Georgia Pro Black" panose="02040A02050405020203" pitchFamily="18" charset="0"/>
              </a:rPr>
              <a:t>Ben Wilson</a:t>
            </a:r>
            <a:endParaRPr lang="en-US" sz="4400" dirty="0"/>
          </a:p>
        </p:txBody>
      </p:sp>
      <p:pic>
        <p:nvPicPr>
          <p:cNvPr id="6" name="Picture 5">
            <a:extLst>
              <a:ext uri="{FF2B5EF4-FFF2-40B4-BE49-F238E27FC236}">
                <a16:creationId xmlns:a16="http://schemas.microsoft.com/office/drawing/2014/main" id="{49CD3F24-9953-42A1-9658-019A48412B7A}"/>
              </a:ext>
            </a:extLst>
          </p:cNvPr>
          <p:cNvPicPr>
            <a:picLocks noChangeAspect="1"/>
          </p:cNvPicPr>
          <p:nvPr/>
        </p:nvPicPr>
        <p:blipFill>
          <a:blip r:embed="rId2"/>
          <a:srcRect l="5817" r="5817"/>
          <a:stretch/>
        </p:blipFill>
        <p:spPr>
          <a:xfrm>
            <a:off x="20" y="-12128"/>
            <a:ext cx="4654276" cy="6870127"/>
          </a:xfrm>
          <a:prstGeom prst="rect">
            <a:avLst/>
          </a:prstGeom>
        </p:spPr>
      </p:pic>
      <p:cxnSp>
        <p:nvCxnSpPr>
          <p:cNvPr id="24" name="Straight Connector 2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5181601" y="2198914"/>
            <a:ext cx="6482080" cy="4659086"/>
          </a:xfrm>
        </p:spPr>
        <p:txBody>
          <a:bodyPr vert="horz" lIns="0" tIns="45720" rIns="0" bIns="45720" rtlCol="0">
            <a:noAutofit/>
          </a:bodyPr>
          <a:lstStyle/>
          <a:p>
            <a:pPr marL="0" indent="0" algn="just">
              <a:spcBef>
                <a:spcPts val="0"/>
              </a:spcBef>
              <a:spcAft>
                <a:spcPts val="0"/>
              </a:spcAft>
              <a:buNone/>
            </a:pPr>
            <a:r>
              <a:rPr lang="en-US" sz="1200" dirty="0"/>
              <a:t>Benjamin F. Wilson is the former Chairman of Beveridge &amp; Diamond, P.C., a top-ranked law firm focused on environmental and natural resource law and litigation. He represented major corporations, developers, and municipalities in complex litigation matters involving Clean Water Act enforcement, wetlands development, Superfund and environmental justice matters. He served as the Deputy Monitor for Emissions &amp; Environmental in the Volkswagen AG emissions proceedings and served as the Court-Appointed Monitor for the Duke Energy coal ash spill remediation project.</a:t>
            </a:r>
          </a:p>
          <a:p>
            <a:pPr marL="0" indent="0" algn="just">
              <a:spcBef>
                <a:spcPts val="0"/>
              </a:spcBef>
              <a:spcAft>
                <a:spcPts val="0"/>
              </a:spcAft>
              <a:buNone/>
            </a:pPr>
            <a:endParaRPr lang="en-US" sz="1200" dirty="0"/>
          </a:p>
          <a:p>
            <a:pPr marL="0" indent="0" algn="just">
              <a:spcBef>
                <a:spcPts val="0"/>
              </a:spcBef>
              <a:spcAft>
                <a:spcPts val="0"/>
              </a:spcAft>
              <a:buNone/>
            </a:pPr>
            <a:r>
              <a:rPr lang="en-US" sz="1200" dirty="0"/>
              <a:t>A tireless advocate for diversity and inclusion in the legal profession, in 2022, the Council for Court Excellence will present Mr. Wilson with the Justice Potter Stewart Award, and in 2021 The American Lawyer announced it would present Mr. Wilson with its Lifetime Achievement Award.  Also in 2021 Lawyers of Color named him among the 10 Most Influential Black Lawyers of the Decade and he was named to </a:t>
            </a:r>
            <a:r>
              <a:rPr lang="en-US" sz="1200" dirty="0" err="1"/>
              <a:t>Lawdragon's</a:t>
            </a:r>
            <a:r>
              <a:rPr lang="en-US" sz="1200" dirty="0"/>
              <a:t> inaugural list of the top 500 Energy &amp; Environment attorneys nationwide. In 2020, Mr. Wilson received The Honorable Annice M. Wagner Pioneer Award from the District of Columbia Bar, was elected to the American Law Institute, was inducted into the Washington Bar Association’s Hall of Fame, was awarded the Cora T. Walker Award from the National Bar Association Commercial Law Section, and was featured in the National Law Journal’s cover story "The Vanguard and the Vision." In 2019, he received the National Bar Association’s Presidential Award, and in 2018, NAWL’s Lead by Example Award and the UNCF’s MASKED Award. He founded and leads the African American General Counsel and Managing Partner Networks and Diverse Partners Network.</a:t>
            </a:r>
          </a:p>
          <a:p>
            <a:pPr marL="0" indent="0" algn="just">
              <a:spcBef>
                <a:spcPts val="0"/>
              </a:spcBef>
              <a:spcAft>
                <a:spcPts val="0"/>
              </a:spcAft>
              <a:buNone/>
            </a:pPr>
            <a:endParaRPr lang="en-US" sz="1200" dirty="0"/>
          </a:p>
          <a:p>
            <a:pPr marL="0" indent="0" algn="just">
              <a:spcBef>
                <a:spcPts val="0"/>
              </a:spcBef>
              <a:spcAft>
                <a:spcPts val="0"/>
              </a:spcAft>
              <a:buNone/>
            </a:pPr>
            <a:r>
              <a:rPr lang="en-US" sz="1200" dirty="0"/>
              <a:t>Mr. Wilson graduated from Dartmouth College and from Harvard Law School. He has served as Chairman of the Environmental Law Institute since 2016. Mr. Wilson serves on the Judicial Nomination Commission for the District of Columbia and the D.C. Bar Foundation Board, Board of Directors of the Northwestern Mutual Life Insurance Company, of APCO Worldwide, and of PG&amp;E Corporation. He previously served as a member of the Board of Trustees of Dartmouth College and the Board of Governors of the District of Columbia Bar. Mr. Wilson is also an Adjunct Professor in Environmental Law at the Howard University School of Law.</a:t>
            </a:r>
          </a:p>
        </p:txBody>
      </p:sp>
    </p:spTree>
    <p:extLst>
      <p:ext uri="{BB962C8B-B14F-4D97-AF65-F5344CB8AC3E}">
        <p14:creationId xmlns:p14="http://schemas.microsoft.com/office/powerpoint/2010/main" val="7676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5181601" y="634946"/>
            <a:ext cx="6368142" cy="1450757"/>
          </a:xfrm>
        </p:spPr>
        <p:txBody>
          <a:bodyPr>
            <a:normAutofit/>
          </a:bodyPr>
          <a:lstStyle/>
          <a:p>
            <a:pPr algn="ctr"/>
            <a:r>
              <a:rPr lang="en-US" dirty="0">
                <a:latin typeface="Georgia Pro Black" panose="02040A02050405020203" pitchFamily="18" charset="0"/>
              </a:rPr>
              <a:t>Charles Yi</a:t>
            </a:r>
            <a:endParaRPr lang="en-US" dirty="0"/>
          </a:p>
        </p:txBody>
      </p:sp>
      <p:pic>
        <p:nvPicPr>
          <p:cNvPr id="5" name="Picture 4">
            <a:extLst>
              <a:ext uri="{FF2B5EF4-FFF2-40B4-BE49-F238E27FC236}">
                <a16:creationId xmlns:a16="http://schemas.microsoft.com/office/drawing/2014/main" id="{63E5E700-49A8-434F-8204-1BB9BA733C48}"/>
              </a:ext>
            </a:extLst>
          </p:cNvPr>
          <p:cNvPicPr>
            <a:picLocks noChangeAspect="1"/>
          </p:cNvPicPr>
          <p:nvPr/>
        </p:nvPicPr>
        <p:blipFill>
          <a:blip r:embed="rId2"/>
          <a:srcRect l="505" r="505"/>
          <a:stretch/>
        </p:blipFill>
        <p:spPr>
          <a:xfrm>
            <a:off x="20" y="-12128"/>
            <a:ext cx="4654276" cy="6870127"/>
          </a:xfrm>
          <a:prstGeom prst="rect">
            <a:avLst/>
          </a:prstGeom>
        </p:spPr>
      </p:pic>
      <p:cxnSp>
        <p:nvCxnSpPr>
          <p:cNvPr id="52" name="Straight Connector 5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5181601" y="2198914"/>
            <a:ext cx="6482079" cy="4659086"/>
          </a:xfrm>
        </p:spPr>
        <p:txBody>
          <a:bodyPr>
            <a:normAutofit/>
          </a:bodyPr>
          <a:lstStyle/>
          <a:p>
            <a:pPr marL="0" marR="0" indent="0" algn="just">
              <a:buNone/>
            </a:pPr>
            <a:r>
              <a:rPr lang="en-US" sz="1700" dirty="0"/>
              <a:t>For nearly 20 years, Charles Yi has practiced law and provided counsel in the private and public sectors on a wide range of regulatory, legislative, and financial services issues.   He currently serves as the Senior Advisor for Legal Affairs and Policy at the Federal Housing Finance Agency.  From 2015 to 2019, Yi served as the General Counsel at the Federal Deposit Insurance Corporation.  </a:t>
            </a:r>
          </a:p>
          <a:p>
            <a:pPr marL="0" marR="0" indent="0" algn="just">
              <a:buNone/>
            </a:pPr>
            <a:r>
              <a:rPr lang="en-US" sz="1700" dirty="0"/>
              <a:t>He has provided counsel to lawmakers on the Senate Banking Committee as the Staff Director and Chief Counsel, and previously served on the staff of the House Financial Services Committee.  Yi was also Deputy Assistant Secretary for Banking and Finance at the U.S. Treasury Department where he assisted in the implementation of provisions under the Dodd-Frank Act.  Before practicing law, he served as an Armored Cavalry officer in the U.S. Army and was deployed to Bosnia as part of a NATO peacekeeping mission.  Yi is a graduate of Columbia Law School and also holds degrees from Princeton University, Bowie State University, and the University of California, Berkeley.</a:t>
            </a:r>
          </a:p>
        </p:txBody>
      </p:sp>
    </p:spTree>
    <p:extLst>
      <p:ext uri="{BB962C8B-B14F-4D97-AF65-F5344CB8AC3E}">
        <p14:creationId xmlns:p14="http://schemas.microsoft.com/office/powerpoint/2010/main" val="20490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Rectangle 4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7B1B4-2968-4A5B-9E52-1208146BDCEB}"/>
              </a:ext>
            </a:extLst>
          </p:cNvPr>
          <p:cNvSpPr>
            <a:spLocks noGrp="1"/>
          </p:cNvSpPr>
          <p:nvPr>
            <p:ph type="title"/>
          </p:nvPr>
        </p:nvSpPr>
        <p:spPr>
          <a:xfrm>
            <a:off x="5181601" y="634946"/>
            <a:ext cx="6368142" cy="1450757"/>
          </a:xfrm>
        </p:spPr>
        <p:txBody>
          <a:bodyPr>
            <a:normAutofit/>
          </a:bodyPr>
          <a:lstStyle/>
          <a:p>
            <a:pPr algn="ctr"/>
            <a:r>
              <a:rPr lang="en-US" dirty="0">
                <a:latin typeface="Georgia Pro Black" panose="02040A02050405020203" pitchFamily="18" charset="0"/>
              </a:rPr>
              <a:t>Michael Briggs</a:t>
            </a:r>
            <a:endParaRPr lang="en-US" dirty="0"/>
          </a:p>
        </p:txBody>
      </p:sp>
      <p:pic>
        <p:nvPicPr>
          <p:cNvPr id="5" name="Picture 4">
            <a:extLst>
              <a:ext uri="{FF2B5EF4-FFF2-40B4-BE49-F238E27FC236}">
                <a16:creationId xmlns:a16="http://schemas.microsoft.com/office/drawing/2014/main" id="{63E5E700-49A8-434F-8204-1BB9BA733C48}"/>
              </a:ext>
            </a:extLst>
          </p:cNvPr>
          <p:cNvPicPr>
            <a:picLocks noChangeAspect="1"/>
          </p:cNvPicPr>
          <p:nvPr/>
        </p:nvPicPr>
        <p:blipFill>
          <a:blip r:embed="rId2"/>
          <a:srcRect l="7658" r="7658"/>
          <a:stretch/>
        </p:blipFill>
        <p:spPr>
          <a:xfrm>
            <a:off x="20" y="-12128"/>
            <a:ext cx="4654276" cy="6870127"/>
          </a:xfrm>
          <a:prstGeom prst="rect">
            <a:avLst/>
          </a:prstGeom>
        </p:spPr>
      </p:pic>
      <p:cxnSp>
        <p:nvCxnSpPr>
          <p:cNvPr id="52" name="Straight Connector 5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BE27AB-946C-4EC1-9CFB-86E88D909F3A}"/>
              </a:ext>
            </a:extLst>
          </p:cNvPr>
          <p:cNvSpPr>
            <a:spLocks noGrp="1"/>
          </p:cNvSpPr>
          <p:nvPr>
            <p:ph idx="1"/>
          </p:nvPr>
        </p:nvSpPr>
        <p:spPr>
          <a:xfrm>
            <a:off x="5181600" y="2198914"/>
            <a:ext cx="6482079" cy="4659086"/>
          </a:xfrm>
        </p:spPr>
        <p:txBody>
          <a:bodyPr>
            <a:normAutofit fontScale="92500" lnSpcReduction="10000"/>
          </a:bodyPr>
          <a:lstStyle/>
          <a:p>
            <a:pPr marL="0" marR="0" indent="0" algn="just">
              <a:buNone/>
            </a:pPr>
            <a:r>
              <a:rPr lang="en-US" sz="1800" dirty="0"/>
              <a:t>Michael Briggs is General Counsel and Senior Vice President for Human Resources at the Mortgage Bankers Association (MBA), where he oversees the association's internal legal affairs, compliance, and human resources operations.  He also oversees the MBA Opens Doors Foundation, MBA's 501(c)(3) foundation that provides mortgage and rental payment assistance to families with critically ill or injured children.</a:t>
            </a:r>
          </a:p>
          <a:p>
            <a:pPr marL="0" marR="0" indent="0" algn="just">
              <a:buNone/>
            </a:pPr>
            <a:r>
              <a:rPr lang="en-US" sz="1800" dirty="0"/>
              <a:t>Before joining the MBA, Briggs spent 12 years in several leadership roles in the FDIC Legal Division.  He also was in private practice with Gordon </a:t>
            </a:r>
            <a:r>
              <a:rPr lang="en-US" sz="1800" dirty="0" err="1"/>
              <a:t>Feinblatt</a:t>
            </a:r>
            <a:r>
              <a:rPr lang="en-US" sz="1800" dirty="0"/>
              <a:t> LLC, a Baltimore firm where he represented a variety of financial services clients. Briggs previously served as Chief Legal Officer of America's Community Bankers. Earlier in his career, he served as Assistant General Counsel for Regulatory Affairs at Bank of America Corporation. </a:t>
            </a:r>
          </a:p>
          <a:p>
            <a:pPr marL="0" marR="0" indent="0" algn="just">
              <a:buNone/>
            </a:pPr>
            <a:r>
              <a:rPr lang="en-US" sz="1800" dirty="0"/>
              <a:t>Briggs currently serves as vice-chair of the Diversity, Equity, and Inclusion Task Force of the ABA's Consumer Financial Services Committee. In addition, he is a member of the LGBTQ Bar Association of Maryland, Women in Housing and Finance, and </a:t>
            </a:r>
            <a:r>
              <a:rPr lang="en-US" sz="1800" dirty="0" err="1"/>
              <a:t>ALLRISE</a:t>
            </a:r>
            <a:r>
              <a:rPr lang="en-US" sz="1800" dirty="0"/>
              <a:t> DC. He earned his LL.M. degree in financial services law from Boston University School of Law. Briggs also holds a J.D. cum laude from Drake University Law School and a bachelor's degree from the College of Journalism and Communications at the University of Florida.</a:t>
            </a:r>
          </a:p>
        </p:txBody>
      </p:sp>
    </p:spTree>
    <p:extLst>
      <p:ext uri="{BB962C8B-B14F-4D97-AF65-F5344CB8AC3E}">
        <p14:creationId xmlns:p14="http://schemas.microsoft.com/office/powerpoint/2010/main" val="1341686846"/>
      </p:ext>
    </p:extLst>
  </p:cSld>
  <p:clrMapOvr>
    <a:masterClrMapping/>
  </p:clrMapOvr>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7F7F7F"/>
      </a:accent1>
      <a:accent2>
        <a:srgbClr val="F98365"/>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1491</Words>
  <Application>Microsoft Office PowerPoint</Application>
  <PresentationFormat>Widescreen</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Cambria</vt:lpstr>
      <vt:lpstr>Georgia Pro Black</vt:lpstr>
      <vt:lpstr>Wingdings</vt:lpstr>
      <vt:lpstr>Retrospect</vt:lpstr>
      <vt:lpstr>     </vt:lpstr>
      <vt:lpstr>AGENDA</vt:lpstr>
      <vt:lpstr>NORMS FOR TODAY’S DISCUSSION</vt:lpstr>
      <vt:lpstr>OUR PANELISTS</vt:lpstr>
      <vt:lpstr>Kelvin Chen</vt:lpstr>
      <vt:lpstr>Dan Fichtler</vt:lpstr>
      <vt:lpstr>Ben Wilson</vt:lpstr>
      <vt:lpstr>Charles Yi</vt:lpstr>
      <vt:lpstr>Michael Briggs</vt:lpstr>
      <vt:lpstr>ABOUT ALLRISE DC</vt:lpstr>
      <vt:lpstr>ALLRISE DC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Freddy Feliz</dc:creator>
  <cp:lastModifiedBy>Sally Miller</cp:lastModifiedBy>
  <cp:revision>8</cp:revision>
  <dcterms:created xsi:type="dcterms:W3CDTF">2020-08-21T15:33:17Z</dcterms:created>
  <dcterms:modified xsi:type="dcterms:W3CDTF">2022-04-19T20:31:59Z</dcterms:modified>
</cp:coreProperties>
</file>